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610e39ac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610e39ac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Group 7, im (insert your name)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610e39ac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610e39ac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03c8101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03c810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through how to read the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top right, bottom left is red on left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left is red on right map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803c8101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803c8101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803c810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803c810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</a:t>
            </a:r>
            <a:r>
              <a:rPr lang="en"/>
              <a:t>completed</a:t>
            </a:r>
            <a:r>
              <a:rPr lang="en"/>
              <a:t> 5 times after changing policy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03c8101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03c810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803c8101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803c8101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803c8101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803c8101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803c8101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803c8101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agent just need 1 more step to complete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03c8101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03c8101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803c8101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803c8101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803c810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803c810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breifly discuss about what the project is about, how we implemented the update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Experiemnt results, what we learn from the results. And challenges we faced.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803c8101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803c8101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803c8101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803c8101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803c8101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803c8101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03c8101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03c8101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803c8101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803c8101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610e39ac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610e39ac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0f6129e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0f6129e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610e39acd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610e39ac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0f6129ef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0f6129e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</a:t>
            </a:r>
            <a:r>
              <a:rPr lang="en"/>
              <a:t> i </a:t>
            </a:r>
            <a:r>
              <a:rPr lang="en"/>
              <a:t>don't</a:t>
            </a:r>
            <a:r>
              <a:rPr lang="en"/>
              <a:t> know how to </a:t>
            </a:r>
            <a:r>
              <a:rPr lang="en"/>
              <a:t>pronounce</a:t>
            </a:r>
            <a:r>
              <a:rPr lang="en"/>
              <a:t> -.-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60d3cb0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60d3cb0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 disguise, just read through the slides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610e39ac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610e39ac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the slides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610e39acd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610e39acd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is a 5 x 5 grid world that have 3 pickup/ drop off scatter on the world, and agent is going to work it’s way to learn the paths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PGREEDY: we grab the best we can see, nothing else matter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PEXPOLIT: most of the time we are greedy, else, meh, i decide to do whatever i want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PRANDOM: Tho the that way look good, i am going to roll a dice and hope for the best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610e39acd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610e39acd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off the slide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0f6129ef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0f6129e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drama, (used for time control manner)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10e39acd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10e39acd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it if we have extra time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4.jpg"/><Relationship Id="rId5" Type="http://schemas.openxmlformats.org/officeDocument/2006/relationships/image" Target="../media/image14.jpg"/><Relationship Id="rId6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7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Logan Fortune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Andy Winata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Joe Bellaish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Travis Lawrence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Vincent Poon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Experiment Results</a:t>
            </a:r>
            <a:endParaRPr sz="3600"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PRANDOM : the attractive path is clear.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pick up and dropoff highlighted green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the further away from pickup/dropoff locations the more red it becomes.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4000 PRANDOM from Experiment 1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675" y="1017575"/>
            <a:ext cx="59436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Experiment Results (1)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Now we </a:t>
            </a:r>
            <a:r>
              <a:rPr lang="en" sz="2400"/>
              <a:t>stop wandering around and hope for the best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The attractive is less identifiable, as it spreads the red out once the best action is red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It improves the performance of the Agent by taking the most attractive path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4000 PGREEDY for </a:t>
            </a:r>
            <a:r>
              <a:rPr lang="en"/>
              <a:t>Experiment</a:t>
            </a:r>
            <a:r>
              <a:rPr lang="en"/>
              <a:t> 1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625" y="1017588"/>
            <a:ext cx="59436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Result(2)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(200 PRANDOM, 7800 PEXPLOIT, Q-Learning)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When a terminal state is reached: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Only 1 pick up / drop off is green, because others no longer provide reward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termination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650" y="1152475"/>
            <a:ext cx="59436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 Result(2)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At 8000 steps, terminal state has been reached 9 times.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Similar</a:t>
            </a:r>
            <a:r>
              <a:rPr lang="en" sz="2400"/>
              <a:t> trends to </a:t>
            </a:r>
            <a:r>
              <a:rPr lang="en" sz="2400"/>
              <a:t>experiment</a:t>
            </a:r>
            <a:r>
              <a:rPr lang="en" sz="2400"/>
              <a:t> 1.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The later in the </a:t>
            </a:r>
            <a:r>
              <a:rPr lang="en" sz="2400"/>
              <a:t>experiment</a:t>
            </a:r>
            <a:r>
              <a:rPr lang="en" sz="2400"/>
              <a:t>, the more steps you need.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step 8000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625" y="956425"/>
            <a:ext cx="59436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(3) SARSA instead of Q-Learning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138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table look </a:t>
            </a:r>
            <a:r>
              <a:rPr lang="en" sz="2400"/>
              <a:t>similar</a:t>
            </a:r>
            <a:r>
              <a:rPr lang="en" sz="2400"/>
              <a:t> to </a:t>
            </a:r>
            <a:r>
              <a:rPr lang="en" sz="2400"/>
              <a:t>Experiment 2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It completed 11 times, instead of 8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SARSA is better than Q-Learning in a </a:t>
            </a:r>
            <a:r>
              <a:rPr lang="en" sz="2400"/>
              <a:t>changing</a:t>
            </a:r>
            <a:r>
              <a:rPr lang="en" sz="2400"/>
              <a:t> world</a:t>
            </a:r>
            <a:endParaRPr sz="2400"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525" y="2977288"/>
            <a:ext cx="2879701" cy="17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450" y="2981900"/>
            <a:ext cx="2879701" cy="177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step 8000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650" y="1152475"/>
            <a:ext cx="59436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Introduction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Project overview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Experiment</a:t>
            </a:r>
            <a:r>
              <a:rPr lang="en" sz="2400"/>
              <a:t> results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Challenges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Takeaways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(4) Gamma = 1 vs 0.5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agent now sees further into the future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Gamma changed too far ( the whole map turned green )</a:t>
            </a:r>
            <a:endParaRPr sz="2400"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75" y="2450525"/>
            <a:ext cx="3839750" cy="23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524" y="2456677"/>
            <a:ext cx="3839750" cy="235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step 8000 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650" y="1152475"/>
            <a:ext cx="594360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(5), agent return the blocks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pick-up and drop off will be flipped on second termination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It affected the agent, but it figures it out quickly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Third termination takes longer, then back to normal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We reached terminal state 8 times total, which is less than previous experiments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5, termination 2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675" y="1017588"/>
            <a:ext cx="59436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5, state slipped after second termination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75" y="1152475"/>
            <a:ext cx="59436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Experiment</a:t>
            </a:r>
            <a:r>
              <a:rPr lang="en" sz="3600"/>
              <a:t> </a:t>
            </a:r>
            <a:r>
              <a:rPr lang="en" sz="3600"/>
              <a:t>Conclusions</a:t>
            </a:r>
            <a:endParaRPr sz="3600"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11700" y="1238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B7B7B7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Hey, now we know how to deliver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bottles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of wine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efficiently.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063" y="2205150"/>
            <a:ext cx="3147875" cy="23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Conclusions</a:t>
            </a:r>
            <a:endParaRPr sz="3600"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all about the trade off between exploration and exploitation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is a sweet spot of adjusting the alpha/gamma value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gamma there is no point to look ahead 10 years if the agent will not live through tomorrow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is proven that reinforcement learning is </a:t>
            </a:r>
            <a:r>
              <a:rPr lang="en"/>
              <a:t>resilient</a:t>
            </a:r>
            <a:r>
              <a:rPr lang="en"/>
              <a:t> to changes in the world</a:t>
            </a:r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-86750" y="4047600"/>
            <a:ext cx="4982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4EA7"/>
                </a:solidFill>
              </a:rPr>
              <a:t>"The gun goes off and everything changes...the world changes...and nothing else really matters." 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Patti Sue Plummer, Olympian.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150" y="218150"/>
            <a:ext cx="1839075" cy="20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Challenges</a:t>
            </a:r>
            <a:endParaRPr sz="3600"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r>
              <a:rPr lang="en"/>
              <a:t>challenges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one on the team has had python experience or used a python programming environment before.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 good visualization of the project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Non-technical </a:t>
            </a:r>
            <a:r>
              <a:rPr lang="en"/>
              <a:t>challenges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management for meetings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Committing to deadlines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863" y="2110950"/>
            <a:ext cx="225742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Takeaways</a:t>
            </a:r>
            <a:endParaRPr sz="3600"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ake more initiative to push the project 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in groups requires sacrifice and understanding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does not mean the better when it comes to turning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Intelligence does not mean waving a magic wand over a computer, it is powered by data and learning through training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375" y="3175324"/>
            <a:ext cx="1743075" cy="27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375" y="3880662"/>
            <a:ext cx="1299001" cy="1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456" y="3833138"/>
            <a:ext cx="903944" cy="13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3543" y="-12"/>
            <a:ext cx="1137325" cy="11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</a:t>
            </a:r>
            <a:r>
              <a:rPr lang="en">
                <a:solidFill>
                  <a:srgbClr val="000000"/>
                </a:solidFill>
              </a:rPr>
              <a:t>Deutsche Weinstraße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-171445"/>
            <a:ext cx="9188826" cy="5513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21">
            <a:off x="6679112" y="-37"/>
            <a:ext cx="311805" cy="122109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Description</a:t>
            </a:r>
            <a:endParaRPr sz="36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young artificial intelligence professor has been </a:t>
            </a:r>
            <a:r>
              <a:rPr lang="en" sz="2400"/>
              <a:t>commissioned</a:t>
            </a:r>
            <a:r>
              <a:rPr lang="en" sz="2400"/>
              <a:t> to deliver his most illustrious wines to all the prestigious restaurants of Houston.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 safety reasons, he can only carry one bottle at a time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 must find the most lucrative path from wine cellar to restaurant.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Help him discover this path using reinforcement learning</a:t>
            </a:r>
            <a:endParaRPr sz="24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13056">
            <a:off x="1960028" y="38111"/>
            <a:ext cx="515748" cy="12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99" y="4211525"/>
            <a:ext cx="2857325" cy="9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6975" y="4158527"/>
            <a:ext cx="1118300" cy="103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Goals</a:t>
            </a:r>
            <a:endParaRPr sz="36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Utilize the reinforcement learning concepts like utilities and policies.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Agent will receive rewards / </a:t>
            </a:r>
            <a:r>
              <a:rPr lang="en" sz="2400"/>
              <a:t>penalty</a:t>
            </a:r>
            <a:r>
              <a:rPr lang="en" sz="2400"/>
              <a:t> depending on how </a:t>
            </a:r>
            <a:r>
              <a:rPr lang="en" sz="2400"/>
              <a:t>efficiently</a:t>
            </a:r>
            <a:r>
              <a:rPr lang="en" sz="2400"/>
              <a:t> he can deliver the wines.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After some time, the agent should be able to know the most promising paths from wines to restaurants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That path should lead to rewards.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World and policy</a:t>
            </a:r>
            <a:endParaRPr sz="3600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5 x 5 world with 3 pickups/</a:t>
            </a:r>
            <a:r>
              <a:rPr lang="en"/>
              <a:t>drop off</a:t>
            </a:r>
            <a:r>
              <a:rPr lang="en"/>
              <a:t> location each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policies used to select the next operator:	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PGREEDY: always the most promising </a:t>
            </a:r>
            <a:r>
              <a:rPr lang="en"/>
              <a:t>operator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PEXPOLIT: most of the time </a:t>
            </a:r>
            <a:r>
              <a:rPr lang="en"/>
              <a:t>most promising operator</a:t>
            </a:r>
            <a:r>
              <a:rPr lang="en"/>
              <a:t>, sometime random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PRANDOM: always randomly choosing an operator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775" y="445025"/>
            <a:ext cx="2286100" cy="2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67" y="3755175"/>
            <a:ext cx="505700" cy="1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550" y="3554575"/>
            <a:ext cx="769925" cy="16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2741" y="3837638"/>
            <a:ext cx="1396025" cy="10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4080" y="3448810"/>
            <a:ext cx="697567" cy="18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0075" y="3755175"/>
            <a:ext cx="1209925" cy="120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8"/>
          <p:cNvCxnSpPr>
            <a:stCxn id="92" idx="3"/>
            <a:endCxn id="93" idx="1"/>
          </p:cNvCxnSpPr>
          <p:nvPr/>
        </p:nvCxnSpPr>
        <p:spPr>
          <a:xfrm>
            <a:off x="1088667" y="4360138"/>
            <a:ext cx="8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8"/>
          <p:cNvCxnSpPr>
            <a:stCxn id="93" idx="3"/>
            <a:endCxn id="94" idx="1"/>
          </p:cNvCxnSpPr>
          <p:nvPr/>
        </p:nvCxnSpPr>
        <p:spPr>
          <a:xfrm>
            <a:off x="2659475" y="4360138"/>
            <a:ext cx="9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8"/>
          <p:cNvCxnSpPr>
            <a:stCxn id="94" idx="3"/>
            <a:endCxn id="95" idx="1"/>
          </p:cNvCxnSpPr>
          <p:nvPr/>
        </p:nvCxnSpPr>
        <p:spPr>
          <a:xfrm>
            <a:off x="4988766" y="4360138"/>
            <a:ext cx="7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8"/>
          <p:cNvCxnSpPr>
            <a:stCxn id="95" idx="3"/>
            <a:endCxn id="96" idx="1"/>
          </p:cNvCxnSpPr>
          <p:nvPr/>
        </p:nvCxnSpPr>
        <p:spPr>
          <a:xfrm>
            <a:off x="6481647" y="4360147"/>
            <a:ext cx="69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Algorithms</a:t>
            </a:r>
            <a:endParaRPr sz="3600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71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Learning methods: ( a = learning rate, </a:t>
            </a:r>
            <a:r>
              <a:rPr lang="en">
                <a:solidFill>
                  <a:srgbClr val="000000"/>
                </a:solidFill>
              </a:rPr>
              <a:t>γ = discount factor)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 - learning: </a:t>
            </a:r>
            <a:r>
              <a:rPr lang="en">
                <a:solidFill>
                  <a:srgbClr val="000000"/>
                </a:solidFill>
              </a:rPr>
              <a:t>Q(a,s) = (1-a)*Q(a,s) + a*[R(s’,a,s)+ γ*max</a:t>
            </a:r>
            <a:r>
              <a:rPr baseline="-25000" lang="en">
                <a:solidFill>
                  <a:srgbClr val="000000"/>
                </a:solidFill>
              </a:rPr>
              <a:t>a’</a:t>
            </a:r>
            <a:r>
              <a:rPr lang="en">
                <a:solidFill>
                  <a:srgbClr val="000000"/>
                </a:solidFill>
              </a:rPr>
              <a:t>Q(a’,s’)]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 short, q learning looks at the best option we have in the next state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SARSA: </a:t>
            </a:r>
            <a:r>
              <a:rPr lang="en">
                <a:solidFill>
                  <a:srgbClr val="000000"/>
                </a:solidFill>
              </a:rPr>
              <a:t>Q(a,s) = (1-a)*Q(a,s) + a*[R(s’,a,s)+ Q(a’,s’)]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 short, SARSA looks at what happens if we apply an applied operator in next state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000" y="3488525"/>
            <a:ext cx="2237951" cy="16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517" y="3488525"/>
            <a:ext cx="1702033" cy="16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514238" y="3119225"/>
            <a:ext cx="8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6100825" y="3119225"/>
            <a:ext cx="13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cxnSp>
        <p:nvCxnSpPr>
          <p:cNvPr id="111" name="Google Shape;111;p19"/>
          <p:cNvCxnSpPr/>
          <p:nvPr/>
        </p:nvCxnSpPr>
        <p:spPr>
          <a:xfrm rot="10800000">
            <a:off x="4128075" y="3324600"/>
            <a:ext cx="1513800" cy="53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9"/>
          <p:cNvCxnSpPr/>
          <p:nvPr/>
        </p:nvCxnSpPr>
        <p:spPr>
          <a:xfrm flipH="1" rot="10800000">
            <a:off x="2811525" y="3324625"/>
            <a:ext cx="1326000" cy="56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9"/>
          <p:cNvCxnSpPr/>
          <p:nvPr/>
        </p:nvCxnSpPr>
        <p:spPr>
          <a:xfrm flipH="1">
            <a:off x="2811700" y="3888925"/>
            <a:ext cx="535800" cy="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2806875" y="4456975"/>
            <a:ext cx="1335300" cy="62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9"/>
          <p:cNvCxnSpPr/>
          <p:nvPr/>
        </p:nvCxnSpPr>
        <p:spPr>
          <a:xfrm flipH="1" rot="10800000">
            <a:off x="4090350" y="4513375"/>
            <a:ext cx="1504500" cy="56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9"/>
          <p:cNvCxnSpPr/>
          <p:nvPr/>
        </p:nvCxnSpPr>
        <p:spPr>
          <a:xfrm flipH="1" rot="10800000">
            <a:off x="5143500" y="4513300"/>
            <a:ext cx="4515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9"/>
          <p:cNvSpPr txBox="1"/>
          <p:nvPr/>
        </p:nvSpPr>
        <p:spPr>
          <a:xfrm>
            <a:off x="3566350" y="2955375"/>
            <a:ext cx="1285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3792250" y="4741225"/>
            <a:ext cx="1059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4466275" y="3063375"/>
            <a:ext cx="1628700" cy="1269300"/>
          </a:xfrm>
          <a:prstGeom prst="wedgeEllipseCallout">
            <a:avLst>
              <a:gd fmla="val -80049" name="adj1"/>
              <a:gd fmla="val -56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729400" y="2783325"/>
            <a:ext cx="1833600" cy="526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Updating the Q-Table</a:t>
            </a:r>
            <a:endParaRPr sz="3600"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199675" y="114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calculate the new value of the Q table, we need to know the move our agent will take next.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updating the node </a:t>
            </a:r>
            <a:r>
              <a:rPr lang="en"/>
              <a:t>immediately</a:t>
            </a:r>
            <a:r>
              <a:rPr lang="en"/>
              <a:t>, we wait </a:t>
            </a:r>
            <a:r>
              <a:rPr lang="en"/>
              <a:t>until</a:t>
            </a:r>
            <a:r>
              <a:rPr lang="en"/>
              <a:t> the agent leaves and ask where did the agent go.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550" y="3309825"/>
            <a:ext cx="1005025" cy="11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11700" y="3394475"/>
            <a:ext cx="1005025" cy="116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872250" y="2867350"/>
            <a:ext cx="16287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“Where will i go?”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4603575" y="3229125"/>
            <a:ext cx="14634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go to the Rainbow Lodge at (3,2) and get +13!”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800" y="3229125"/>
            <a:ext cx="1005025" cy="1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203600" y="2241075"/>
            <a:ext cx="1628700" cy="909300"/>
          </a:xfrm>
          <a:prstGeom prst="wedgeEllipseCallout">
            <a:avLst>
              <a:gd fmla="val -36614" name="adj1"/>
              <a:gd fmla="val 5176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7203600" y="2432475"/>
            <a:ext cx="1732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“I’m always two steps ahead!”</a:t>
            </a:r>
            <a:endParaRPr/>
          </a:p>
        </p:txBody>
      </p:sp>
      <p:cxnSp>
        <p:nvCxnSpPr>
          <p:cNvPr id="134" name="Google Shape;134;p20"/>
          <p:cNvCxnSpPr/>
          <p:nvPr/>
        </p:nvCxnSpPr>
        <p:spPr>
          <a:xfrm>
            <a:off x="6416675" y="2463225"/>
            <a:ext cx="12900" cy="24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0"/>
          <p:cNvSpPr txBox="1"/>
          <p:nvPr/>
        </p:nvSpPr>
        <p:spPr>
          <a:xfrm>
            <a:off x="6842400" y="4561925"/>
            <a:ext cx="2301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SARSA only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Experiments</a:t>
            </a:r>
            <a:endParaRPr sz="3600"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152475"/>
            <a:ext cx="8520600" cy="383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Apply Q-learning algorithm for 4000 steps with policy PRANDOM, then run P</a:t>
            </a:r>
            <a:r>
              <a:rPr lang="en"/>
              <a:t>GREEDY</a:t>
            </a:r>
            <a:r>
              <a:rPr lang="en"/>
              <a:t> policy for another 4000 steps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2: Apply Q-</a:t>
            </a:r>
            <a:r>
              <a:rPr lang="en"/>
              <a:t>learning algorithm for 200 steps with policy PRANDOM then 7800 steps with PEXPLOIT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3: Apply SARSA algorithm for 200 steps with policy PRANDOM then 7800 steps with PEXPLOIT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4: Replace gamma(discount rate of experiment 3 from 0.5 to 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5: Same as Experiment 2, but now the pick up/ drop off location flips on second completion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073" y="310275"/>
            <a:ext cx="942927" cy="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 rot="-2072585">
            <a:off x="1055675" y="116189"/>
            <a:ext cx="307393" cy="395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1675425" y="-37725"/>
            <a:ext cx="376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 rot="1419685">
            <a:off x="2401591" y="116111"/>
            <a:ext cx="307228" cy="3951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700" y="348470"/>
            <a:ext cx="1233817" cy="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8127325" y="487225"/>
            <a:ext cx="44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</a:t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6502850" y="487225"/>
            <a:ext cx="44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